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773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739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10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8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666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325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3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598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570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688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154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2691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21660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9329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5511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4374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7454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674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2122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BFFB0-18A0-1B81-9C9F-F5279B4705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5973" y="2514601"/>
            <a:ext cx="10661227" cy="1143000"/>
          </a:xfrm>
        </p:spPr>
        <p:txBody>
          <a:bodyPr/>
          <a:lstStyle/>
          <a:p>
            <a:r>
              <a:rPr lang="en-US" sz="6000" dirty="0" err="1"/>
              <a:t>RainTree</a:t>
            </a:r>
            <a:r>
              <a:rPr lang="en-US" sz="6000" dirty="0"/>
              <a:t> HOA 2025 Budget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7C38CD-A5E5-E4F9-0E86-0238A9A166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82" y="4777381"/>
            <a:ext cx="8825658" cy="861420"/>
          </a:xfrm>
        </p:spPr>
        <p:txBody>
          <a:bodyPr/>
          <a:lstStyle/>
          <a:p>
            <a:pPr algn="r"/>
            <a:r>
              <a:rPr lang="en-US" dirty="0"/>
              <a:t>January 23, 2025</a:t>
            </a:r>
          </a:p>
        </p:txBody>
      </p:sp>
    </p:spTree>
    <p:extLst>
      <p:ext uri="{BB962C8B-B14F-4D97-AF65-F5344CB8AC3E}">
        <p14:creationId xmlns:p14="http://schemas.microsoft.com/office/powerpoint/2010/main" val="178924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7482976-6C48-FAFE-BCD4-722FA4CB3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706" y="1347893"/>
            <a:ext cx="7741284" cy="29288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F4D4D5-BFB3-AA78-75AF-422F53DE3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8988" y="0"/>
            <a:ext cx="8263466" cy="711200"/>
          </a:xfrm>
        </p:spPr>
        <p:txBody>
          <a:bodyPr/>
          <a:lstStyle/>
          <a:p>
            <a:r>
              <a:rPr lang="en-US" dirty="0"/>
              <a:t>Recent Annual Expenditures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EF84D9-E1CF-E5D0-43BE-05B2902EA7A9}"/>
              </a:ext>
            </a:extLst>
          </p:cNvPr>
          <p:cNvSpPr txBox="1"/>
          <p:nvPr/>
        </p:nvSpPr>
        <p:spPr>
          <a:xfrm>
            <a:off x="226908" y="1225973"/>
            <a:ext cx="404368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Blue dotted line is expected income at current dues rate.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From 2022-2024 </a:t>
            </a:r>
            <a:r>
              <a:rPr lang="en-US" b="1" dirty="0"/>
              <a:t>expenses have substantially exceeded income.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Association avoided insolvency due to 2019 effort to collect overdue dues, which resulted in a windfall.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Current situation is untenable: </a:t>
            </a:r>
            <a:r>
              <a:rPr lang="en-US" b="1" dirty="0"/>
              <a:t>the HOA administration is seeking to reduce expenditures</a:t>
            </a:r>
            <a:r>
              <a:rPr lang="en-US" dirty="0"/>
              <a:t>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536BB7A-6E32-283E-4D24-79B05E43D78D}"/>
              </a:ext>
            </a:extLst>
          </p:cNvPr>
          <p:cNvSpPr/>
          <p:nvPr/>
        </p:nvSpPr>
        <p:spPr>
          <a:xfrm>
            <a:off x="8866293" y="1410258"/>
            <a:ext cx="2560319" cy="221488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50C651B-FBF7-A582-7D59-1DDE4E3D9F1F}"/>
              </a:ext>
            </a:extLst>
          </p:cNvPr>
          <p:cNvSpPr/>
          <p:nvPr/>
        </p:nvSpPr>
        <p:spPr>
          <a:xfrm>
            <a:off x="4294294" y="1137819"/>
            <a:ext cx="4687147" cy="941595"/>
          </a:xfrm>
          <a:custGeom>
            <a:avLst/>
            <a:gdLst>
              <a:gd name="connsiteX0" fmla="*/ 0 w 4687147"/>
              <a:gd name="connsiteY0" fmla="*/ 941595 h 941595"/>
              <a:gd name="connsiteX1" fmla="*/ 2634827 w 4687147"/>
              <a:gd name="connsiteY1" fmla="*/ 102 h 941595"/>
              <a:gd name="connsiteX2" fmla="*/ 4687147 w 4687147"/>
              <a:gd name="connsiteY2" fmla="*/ 894182 h 941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87147" h="941595">
                <a:moveTo>
                  <a:pt x="0" y="941595"/>
                </a:moveTo>
                <a:cubicBezTo>
                  <a:pt x="926818" y="474799"/>
                  <a:pt x="1853636" y="8004"/>
                  <a:pt x="2634827" y="102"/>
                </a:cubicBezTo>
                <a:cubicBezTo>
                  <a:pt x="3416018" y="-7800"/>
                  <a:pt x="4051582" y="443191"/>
                  <a:pt x="4687147" y="894182"/>
                </a:cubicBezTo>
              </a:path>
            </a:pathLst>
          </a:cu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982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759B9-1A51-D839-64D7-E8E0CB6BB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7038" y="80184"/>
            <a:ext cx="9404723" cy="874855"/>
          </a:xfrm>
        </p:spPr>
        <p:txBody>
          <a:bodyPr/>
          <a:lstStyle/>
          <a:p>
            <a:r>
              <a:rPr lang="en-US" dirty="0"/>
              <a:t>Recent Expense Breakdown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760BA14-29AA-E720-C3FA-667DA9573D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686186"/>
              </p:ext>
            </p:extLst>
          </p:nvPr>
        </p:nvGraphicFramePr>
        <p:xfrm>
          <a:off x="392852" y="822959"/>
          <a:ext cx="4971627" cy="29667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847254">
                  <a:extLst>
                    <a:ext uri="{9D8B030D-6E8A-4147-A177-3AD203B41FA5}">
                      <a16:colId xmlns:a16="http://schemas.microsoft.com/office/drawing/2014/main" val="4015451227"/>
                    </a:ext>
                  </a:extLst>
                </a:gridCol>
                <a:gridCol w="1124373">
                  <a:extLst>
                    <a:ext uri="{9D8B030D-6E8A-4147-A177-3AD203B41FA5}">
                      <a16:colId xmlns:a16="http://schemas.microsoft.com/office/drawing/2014/main" val="247572373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2023 Expenses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731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Category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Amount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780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Trash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$36,130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542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Common Area Maintenance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$13,015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596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Administration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$5,755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307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Accounting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$5,098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724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190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Total: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$60,574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96394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C6D53F0-B903-ECCE-C293-635F236559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857072"/>
              </p:ext>
            </p:extLst>
          </p:nvPr>
        </p:nvGraphicFramePr>
        <p:xfrm>
          <a:off x="6961017" y="3657599"/>
          <a:ext cx="4971627" cy="29565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847254">
                  <a:extLst>
                    <a:ext uri="{9D8B030D-6E8A-4147-A177-3AD203B41FA5}">
                      <a16:colId xmlns:a16="http://schemas.microsoft.com/office/drawing/2014/main" val="4015451227"/>
                    </a:ext>
                  </a:extLst>
                </a:gridCol>
                <a:gridCol w="1124373">
                  <a:extLst>
                    <a:ext uri="{9D8B030D-6E8A-4147-A177-3AD203B41FA5}">
                      <a16:colId xmlns:a16="http://schemas.microsoft.com/office/drawing/2014/main" val="2475723731"/>
                    </a:ext>
                  </a:extLst>
                </a:gridCol>
              </a:tblGrid>
              <a:tr h="121323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2024 Expenses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28255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Category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Amount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780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Trash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$39,360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542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Legal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$7,470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912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Common Area Maintenance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$4,850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596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Administration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$1,430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307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Accounting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$3,860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724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Total: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$56,970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963940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6A7673ED-0075-CE44-1A7E-C4F5B82E4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6852" y="1106384"/>
            <a:ext cx="3205073" cy="226101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19612C2-2220-A8D1-9B85-9F1B622AD6CB}"/>
              </a:ext>
            </a:extLst>
          </p:cNvPr>
          <p:cNvSpPr txBox="1"/>
          <p:nvPr/>
        </p:nvSpPr>
        <p:spPr>
          <a:xfrm>
            <a:off x="8965923" y="1106384"/>
            <a:ext cx="30635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Administrative costs are the business costs of running the HOA, including website hosting, insurance printed material distribution,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Common area costs are mostly dangerous tree removal.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62FB35-DA19-DE32-2A70-6C86B11A1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9038" y="4126935"/>
            <a:ext cx="3597698" cy="250066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F4C3C4D-E013-B03F-669A-CFA962BBAC06}"/>
              </a:ext>
            </a:extLst>
          </p:cNvPr>
          <p:cNvSpPr txBox="1"/>
          <p:nvPr/>
        </p:nvSpPr>
        <p:spPr>
          <a:xfrm>
            <a:off x="5813934" y="115014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18094A-A1FE-9FE2-7A1F-C08AC17DC230}"/>
              </a:ext>
            </a:extLst>
          </p:cNvPr>
          <p:cNvSpPr txBox="1"/>
          <p:nvPr/>
        </p:nvSpPr>
        <p:spPr>
          <a:xfrm>
            <a:off x="3275723" y="417988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1359261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43B45-B716-FF8E-736E-91B7C042B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431" y="66638"/>
            <a:ext cx="6120449" cy="990002"/>
          </a:xfrm>
        </p:spPr>
        <p:txBody>
          <a:bodyPr/>
          <a:lstStyle/>
          <a:p>
            <a:r>
              <a:rPr lang="en-US" dirty="0"/>
              <a:t>2025 Proposed Budget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1FF1575-8A72-54B8-97F9-1A6655F9AC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1269987"/>
              </p:ext>
            </p:extLst>
          </p:nvPr>
        </p:nvGraphicFramePr>
        <p:xfrm>
          <a:off x="690880" y="828039"/>
          <a:ext cx="5588000" cy="33375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488267">
                  <a:extLst>
                    <a:ext uri="{9D8B030D-6E8A-4147-A177-3AD203B41FA5}">
                      <a16:colId xmlns:a16="http://schemas.microsoft.com/office/drawing/2014/main" val="3555301427"/>
                    </a:ext>
                  </a:extLst>
                </a:gridCol>
                <a:gridCol w="2099733">
                  <a:extLst>
                    <a:ext uri="{9D8B030D-6E8A-4147-A177-3AD203B41FA5}">
                      <a16:colId xmlns:a16="http://schemas.microsoft.com/office/drawing/2014/main" val="2042655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Projection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652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Trash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$38,760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061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Common Area Maintenance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407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Accounting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$4,200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279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Legal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$2,500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458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Insurance/State Fees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$850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463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Administration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483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Reserve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002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$57,910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111932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E579AC7-05C1-A5D7-4104-2A2E7B63B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1953" y="3014652"/>
            <a:ext cx="4156212" cy="29323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778FFCB-A968-0278-EF9D-1E6D9A708B1C}"/>
              </a:ext>
            </a:extLst>
          </p:cNvPr>
          <p:cNvSpPr txBox="1"/>
          <p:nvPr/>
        </p:nvSpPr>
        <p:spPr>
          <a:xfrm>
            <a:off x="6454986" y="1153175"/>
            <a:ext cx="57370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Establishing a reserve is necessary to cover unanticipated expenses, e.g., storm damage, legal expenses,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Goal is to eventually reach $30,000 in reserve.</a:t>
            </a:r>
          </a:p>
        </p:txBody>
      </p:sp>
    </p:spTree>
    <p:extLst>
      <p:ext uri="{BB962C8B-B14F-4D97-AF65-F5344CB8AC3E}">
        <p14:creationId xmlns:p14="http://schemas.microsoft.com/office/powerpoint/2010/main" val="3914169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C2714-EBE3-D493-C0B8-CD0CC8BF5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951" y="120825"/>
            <a:ext cx="5632769" cy="773255"/>
          </a:xfrm>
        </p:spPr>
        <p:txBody>
          <a:bodyPr/>
          <a:lstStyle/>
          <a:p>
            <a:r>
              <a:rPr lang="en-US" dirty="0"/>
              <a:t>Expense Reductions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AAEA1B-6AE2-58F5-33DF-D61F9F3F37A7}"/>
              </a:ext>
            </a:extLst>
          </p:cNvPr>
          <p:cNvSpPr txBox="1"/>
          <p:nvPr/>
        </p:nvSpPr>
        <p:spPr>
          <a:xfrm>
            <a:off x="780034" y="751344"/>
            <a:ext cx="11201994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/>
              <a:t>Trash costs are fixed and make up the bulk of dues.</a:t>
            </a: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b="1" dirty="0"/>
              <a:t>Without the HOA contract, trash pickup would be $93 per quarter by itself ($372/year).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/>
              <a:t>Reduce administrative costs by discontinuing most paper mail notices. </a:t>
            </a: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/>
              <a:t>Printing, labelling, and mailing 170 notices is expensive.</a:t>
            </a: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/>
              <a:t>Email and website contact is easier and more cost effective.</a:t>
            </a: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/>
              <a:t>Dues invoicing is provided by accounting firm and will still be paper mailed.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/>
              <a:t>Limit legal counsel involvement unless necessary.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D0F5C98-7C12-6409-9C60-3C2D8F76F7A3}"/>
              </a:ext>
            </a:extLst>
          </p:cNvPr>
          <p:cNvSpPr/>
          <p:nvPr/>
        </p:nvSpPr>
        <p:spPr>
          <a:xfrm>
            <a:off x="1635759" y="5019040"/>
            <a:ext cx="8920481" cy="9144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Despite the above efforts, there may be a necessary dues increase in 2026 due to rising costs; however, it is still likely to be less than the cost of trash pickup alone without the group HOA rate. </a:t>
            </a:r>
          </a:p>
        </p:txBody>
      </p:sp>
    </p:spTree>
    <p:extLst>
      <p:ext uri="{BB962C8B-B14F-4D97-AF65-F5344CB8AC3E}">
        <p14:creationId xmlns:p14="http://schemas.microsoft.com/office/powerpoint/2010/main" val="1092262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77529-09B2-A5D5-7C60-77F0D6A79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2032" y="53092"/>
            <a:ext cx="3038581" cy="786802"/>
          </a:xfrm>
        </p:spPr>
        <p:txBody>
          <a:bodyPr/>
          <a:lstStyle/>
          <a:p>
            <a:r>
              <a:rPr lang="en-US" dirty="0"/>
              <a:t>2025 Dues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392788-1614-D8E2-996D-7D0A6D2890A8}"/>
              </a:ext>
            </a:extLst>
          </p:cNvPr>
          <p:cNvSpPr txBox="1"/>
          <p:nvPr/>
        </p:nvSpPr>
        <p:spPr>
          <a:xfrm>
            <a:off x="602826" y="567597"/>
            <a:ext cx="10850881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/>
              <a:t>2025 will bring a change to dues collection:</a:t>
            </a: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/>
              <a:t>Dues has been collected in </a:t>
            </a:r>
            <a:r>
              <a:rPr lang="en-US" sz="2400" i="1" dirty="0"/>
              <a:t>arrears</a:t>
            </a:r>
            <a:r>
              <a:rPr lang="en-US" sz="2400" dirty="0"/>
              <a:t> for years. This means that dues invoices covered the previous year instead of the coming year.</a:t>
            </a: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/>
              <a:t>Moving forward, dues will be collected for the </a:t>
            </a:r>
            <a:r>
              <a:rPr lang="en-US" sz="2400" i="1" dirty="0"/>
              <a:t>next</a:t>
            </a:r>
            <a:r>
              <a:rPr lang="en-US" sz="2400" dirty="0"/>
              <a:t> year.</a:t>
            </a: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/>
              <a:t>This change will put us in alignment with standard accounting practices and typical HOA operations.</a:t>
            </a: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/>
              <a:t>The upcoming billing cycle will, therefore, cover both all of 2024 and all of 2025.</a:t>
            </a: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/>
              <a:t>After analyzing our finances, </a:t>
            </a:r>
            <a:r>
              <a:rPr lang="en-US" sz="2400" b="1" dirty="0"/>
              <a:t>we are aiming to reduce the 2025 dues from $288 to $100. </a:t>
            </a:r>
            <a:r>
              <a:rPr lang="en-US" sz="2400" dirty="0"/>
              <a:t>This is a </a:t>
            </a:r>
            <a:r>
              <a:rPr lang="en-US" sz="2400" b="1" dirty="0"/>
              <a:t>one-time reduction </a:t>
            </a:r>
            <a:r>
              <a:rPr lang="en-US" sz="2400" dirty="0"/>
              <a:t>and only for 2025 to compensate for the change in billing practice.</a:t>
            </a: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/>
              <a:t>The 2025 invoice will be for $388 ($288 </a:t>
            </a:r>
            <a:r>
              <a:rPr lang="en-US" sz="2400" dirty="0" err="1"/>
              <a:t>fom</a:t>
            </a:r>
            <a:r>
              <a:rPr lang="en-US" sz="2400" dirty="0"/>
              <a:t> 2024 and $100 for 2025), plus any outstanding (unpaid) balance from previous years. Homeowners will, of course, receive full credit for any amount that was paid ahead.</a:t>
            </a:r>
          </a:p>
        </p:txBody>
      </p:sp>
    </p:spTree>
    <p:extLst>
      <p:ext uri="{BB962C8B-B14F-4D97-AF65-F5344CB8AC3E}">
        <p14:creationId xmlns:p14="http://schemas.microsoft.com/office/powerpoint/2010/main" val="37458554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2935</TotalTime>
  <Words>510</Words>
  <Application>Microsoft Office PowerPoint</Application>
  <PresentationFormat>Widescreen</PresentationFormat>
  <Paragraphs>80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Century Gothic</vt:lpstr>
      <vt:lpstr>Wingdings</vt:lpstr>
      <vt:lpstr>Wingdings 3</vt:lpstr>
      <vt:lpstr>Ion</vt:lpstr>
      <vt:lpstr>RainTree HOA 2025 Budget</vt:lpstr>
      <vt:lpstr>Recent Annual Expenditures</vt:lpstr>
      <vt:lpstr>Recent Expense Breakdown</vt:lpstr>
      <vt:lpstr>2025 Proposed Budget</vt:lpstr>
      <vt:lpstr>Expense Reductions</vt:lpstr>
      <vt:lpstr>2025 Dues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Brian Clark</dc:creator>
  <cp:lastModifiedBy>Brian Clark</cp:lastModifiedBy>
  <cp:revision>31</cp:revision>
  <dcterms:created xsi:type="dcterms:W3CDTF">2025-01-20T16:29:35Z</dcterms:created>
  <dcterms:modified xsi:type="dcterms:W3CDTF">2025-01-23T20:57:36Z</dcterms:modified>
</cp:coreProperties>
</file>